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3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z2ztYpfMFnjeeH+3UUa3qRWSH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CA"/>
              <a:t>will look at suggestions to explore making Core and Matrix slides, clearer, the current state, and Pros/cons for caribou for each option. Risks/costs for each option. federal process/threshold.</a:t>
            </a:r>
            <a:endParaRPr/>
          </a:p>
        </p:txBody>
      </p:sp>
      <p:sp>
        <p:nvSpPr>
          <p:cNvPr id="171" name="Google Shape;1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CA" b="1">
                <a:latin typeface="Calibri"/>
                <a:ea typeface="Calibri"/>
                <a:cs typeface="Calibri"/>
                <a:sym typeface="Calibri"/>
              </a:rPr>
              <a:t>CORE habitat</a:t>
            </a:r>
            <a:r>
              <a:rPr lang="en-CA">
                <a:latin typeface="Calibri"/>
                <a:ea typeface="Calibri"/>
                <a:cs typeface="Calibri"/>
                <a:sym typeface="Calibri"/>
              </a:rPr>
              <a:t> (where caribou live) for most herds, some gaps.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CA" b="1">
                <a:latin typeface="Calibri"/>
                <a:ea typeface="Calibri"/>
                <a:cs typeface="Calibri"/>
                <a:sym typeface="Calibri"/>
              </a:rPr>
              <a:t>MATRIX habitat </a:t>
            </a:r>
            <a:r>
              <a:rPr lang="en-CA">
                <a:latin typeface="Calibri"/>
                <a:ea typeface="Calibri"/>
                <a:cs typeface="Calibri"/>
                <a:sym typeface="Calibri"/>
              </a:rPr>
              <a:t>(surrounds Core, where predator/prey dynamics impact caribou) disturbance exceeds identified target.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Population trend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No fed recomm for matrix protection</a:t>
            </a:r>
            <a:endParaRPr/>
          </a:p>
        </p:txBody>
      </p:sp>
      <p:sp>
        <p:nvSpPr>
          <p:cNvPr id="216" name="Google Shape;21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Emhpasize black dot lots of intervention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Kathi — minimum options to recover caribou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arenBoth"/>
            </a:pPr>
            <a:r>
              <a:rPr lang="en-CA"/>
              <a:t>Self sustaining – we agree on full protection of core – and matrix natural seral state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arenBoth"/>
            </a:pPr>
            <a:r>
              <a:rPr lang="en-CA"/>
              <a:t>SSWA – we don’t know yet – with Kernal – using decision tree – incremental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Borrow language from Dave’s email.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Option 1 – full protection of core – natural forest state for matrix – allow some logging in the matrix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Option 2 – Self sustaining with assistance – prioritize habitat  - don’t point to the Uds – put a few dots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- Uds matter in where to put habitat protection  </a:t>
            </a:r>
            <a:endParaRPr/>
          </a:p>
        </p:txBody>
      </p:sp>
      <p:sp>
        <p:nvSpPr>
          <p:cNvPr id="236" name="Google Shape;23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Reference back to what is already protected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**Darcy – phrasing to options can introduce decision makers focusing on lowest option. Suggest to balance…. Protect core, manage matrix in a way that we don’t need to keep killing wolves.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** lay out the realities of caribou conservstation. Have a new slide -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Summarize as best available options we have agreed upon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ALL the options are intended to allow for recovery </a:t>
            </a:r>
            <a:endParaRPr/>
          </a:p>
        </p:txBody>
      </p:sp>
      <p:sp>
        <p:nvSpPr>
          <p:cNvPr id="268" name="Google Shape;268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Removed recreation b/c not consistent with self sustaining?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CA" sz="1200"/>
              <a:t>Planning unit populations are sufficiently large and widespread to ensure regular exchange of animals with other planning units (i.e., a functioning metapopulation).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Steps down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Frisby, CS, CR - Not off table just status quo </a:t>
            </a:r>
            <a:endParaRPr/>
          </a:p>
        </p:txBody>
      </p:sp>
      <p:sp>
        <p:nvSpPr>
          <p:cNvPr id="298" name="Google Shape;298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Minimum amount to be expected for recovery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1 kernel threshold for value of high. Everything not within 98% kernel was downgraded.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Kernal was used as  apiroiruty area</a:t>
            </a:r>
            <a:endParaRPr/>
          </a:p>
        </p:txBody>
      </p:sp>
      <p:sp>
        <p:nvSpPr>
          <p:cNvPr id="331" name="Google Shape;331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1" name="Google Shape;341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52f6ac86dd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52f6ac86dd_0_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g252f6ac86dd_0_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8" name="Google Shape;358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52f6ac86dd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52f6ac86dd_2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g252f6ac86dd_2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52f6ac86dd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52f6ac86dd_0_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g252f6ac86dd_0_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52f6ac86dd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252f6ac86dd_0_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252f6ac86dd_0_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52f6ac86dd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252f6ac86dd_0_3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g252f6ac86dd_0_3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52f6ac86dd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g252f6ac86dd_0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2" name="Google Shape;402;g252f6ac86dd_0_1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52f6ac86dd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252f6ac86dd_0_3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g252f6ac86dd_0_3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52f6ac86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252f6ac86d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g252f6ac86d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52f6ac86dd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g252f6ac86dd_0_2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7" name="Google Shape;427;g252f6ac86dd_0_2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CA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52f6ac86dd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4" name="Google Shape;434;g252f6ac86d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52f6ac86d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2" name="Google Shape;442;g252f6ac86dd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CA" sz="1200">
                <a:latin typeface="Calibri"/>
                <a:ea typeface="Calibri"/>
                <a:cs typeface="Calibri"/>
                <a:sym typeface="Calibri"/>
              </a:rPr>
              <a:t>A Conservation agreement minimizes the risk of the Protection Order from the Federal government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3" name="Google Shape;443;g252f6ac86dd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52f6ac86dd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3" name="Google Shape;453;g252f6ac86dd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52f6ac86d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g252f6ac86dd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Sect 7 of the agreement defines how collaboration and participation can be done: working groups is one option.</a:t>
            </a:r>
            <a:endParaRPr/>
          </a:p>
        </p:txBody>
      </p:sp>
      <p:sp>
        <p:nvSpPr>
          <p:cNvPr id="463" name="Google Shape;463;g252f6ac86dd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52f6ac86d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g252f6ac86dd_0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First meeting April 2021 with 3 Nations. Online and face-to-face meetings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Lots of information sharing, Understanding of habitat protection being the main one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CA" sz="1200" b="0" i="0">
                <a:latin typeface="Arial"/>
                <a:ea typeface="Arial"/>
                <a:cs typeface="Arial"/>
                <a:sym typeface="Arial"/>
              </a:rPr>
              <a:t>The approach pairs short-term recovery actions such as predator reduction and caribou guardians at the Central Selkirks ‘maternity pen’ set up for calving season, with ongoing work to secure habitat and landscape-level protection in an effort to create a self-sustaining caribou population.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3" name="Google Shape;473;g252f6ac86dd_0_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52f6ac86dd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252f6ac86dd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g252f6ac86dd_0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52f6ac86dd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7" name="Google Shape;487;g252f6ac86dd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CA" b="1">
                <a:latin typeface="Calibri"/>
                <a:ea typeface="Calibri"/>
                <a:cs typeface="Calibri"/>
                <a:sym typeface="Calibri"/>
              </a:rPr>
              <a:t>CORE habitat</a:t>
            </a:r>
            <a:r>
              <a:rPr lang="en-CA">
                <a:latin typeface="Calibri"/>
                <a:ea typeface="Calibri"/>
                <a:cs typeface="Calibri"/>
                <a:sym typeface="Calibri"/>
              </a:rPr>
              <a:t> (where caribou live) for most herds, some gaps.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CA" b="1">
                <a:latin typeface="Calibri"/>
                <a:ea typeface="Calibri"/>
                <a:cs typeface="Calibri"/>
                <a:sym typeface="Calibri"/>
              </a:rPr>
              <a:t>MATRIX habitat </a:t>
            </a:r>
            <a:r>
              <a:rPr lang="en-CA">
                <a:latin typeface="Calibri"/>
                <a:ea typeface="Calibri"/>
                <a:cs typeface="Calibri"/>
                <a:sym typeface="Calibri"/>
              </a:rPr>
              <a:t>(surrounds Core, where predator/prey dynamics impact caribou) disturbance exceeds identified target.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8" name="Google Shape;488;g252f6ac86dd_0_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52f6ac86dd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52f6ac86dd_0_1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g252f6ac86dd_0_1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52f6ac86dd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g252f6ac86dd_0_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7" name="Google Shape;517;g252f6ac86dd_0_1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36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5" name="Google Shape;115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7" name="Google Shape;127;p5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5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9" name="Google Shape;129;p5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5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5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c-crp-apps.shinyapps.io/RCCSCTWG_Dashboard/_w_ae12df1d/_w_0bf7828d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2379" r="1" b="1"/>
          <a:stretch/>
        </p:blipFill>
        <p:spPr>
          <a:xfrm>
            <a:off x="4547937" y="-5"/>
            <a:ext cx="7644062" cy="368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24392" r="1" b="1"/>
          <a:stretch/>
        </p:blipFill>
        <p:spPr>
          <a:xfrm>
            <a:off x="4547938" y="3681409"/>
            <a:ext cx="7644062" cy="317659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0C"/>
              </a:gs>
              <a:gs pos="36000">
                <a:srgbClr val="0C0C0C"/>
              </a:gs>
              <a:gs pos="81000">
                <a:srgbClr val="0C0C0C">
                  <a:alpha val="0"/>
                </a:srgbClr>
              </a:gs>
              <a:gs pos="100000">
                <a:srgbClr val="0C0C0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"/>
          <p:cNvSpPr txBox="1">
            <a:spLocks noGrp="1"/>
          </p:cNvSpPr>
          <p:nvPr>
            <p:ph type="ctrTitle"/>
          </p:nvPr>
        </p:nvSpPr>
        <p:spPr>
          <a:xfrm>
            <a:off x="838199" y="504817"/>
            <a:ext cx="7433441" cy="2998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CA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Revelstoke Complex and Central Selkirks  Caribou </a:t>
            </a:r>
            <a:r>
              <a:rPr lang="en-CA" sz="3200">
                <a:solidFill>
                  <a:schemeClr val="lt1"/>
                </a:solidFill>
              </a:rPr>
              <a:t>Recovery</a:t>
            </a:r>
            <a:r>
              <a:rPr lang="en-CA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Planning Options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CA" sz="3200" i="1">
                <a:solidFill>
                  <a:schemeClr val="lt1"/>
                </a:solidFill>
              </a:rPr>
              <a:t>Chief and Council Presentation </a:t>
            </a:r>
            <a:r>
              <a:rPr lang="en-CA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CA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CA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CA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CA" sz="2400">
                <a:solidFill>
                  <a:schemeClr val="lt1"/>
                </a:solidFill>
              </a:rPr>
              <a:t>Summer 2023</a:t>
            </a:r>
            <a:endParaRPr sz="2400">
              <a:solidFill>
                <a:schemeClr val="lt1"/>
              </a:solidFill>
            </a:endParaRPr>
          </a:p>
        </p:txBody>
      </p:sp>
      <p:cxnSp>
        <p:nvCxnSpPr>
          <p:cNvPr id="168" name="Google Shape;168;p1"/>
          <p:cNvCxnSpPr/>
          <p:nvPr/>
        </p:nvCxnSpPr>
        <p:spPr>
          <a:xfrm rot="10800000">
            <a:off x="838200" y="3681408"/>
            <a:ext cx="11353799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/>
          <p:nvPr/>
        </p:nvSpPr>
        <p:spPr>
          <a:xfrm>
            <a:off x="3048" y="-6182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2" descr="In Canada, mountain caribou recovery falters (Caribou recovery falters in  Canada) — High Country News – Know the West"/>
          <p:cNvPicPr preferRelativeResize="0"/>
          <p:nvPr/>
        </p:nvPicPr>
        <p:blipFill rotWithShape="1">
          <a:blip r:embed="rId3">
            <a:alphaModFix amt="37000"/>
          </a:blip>
          <a:srcRect t="2101" b="13629"/>
          <a:stretch/>
        </p:blipFill>
        <p:spPr>
          <a:xfrm>
            <a:off x="20" y="6192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"/>
          <p:cNvSpPr txBox="1">
            <a:spLocks noGrp="1"/>
          </p:cNvSpPr>
          <p:nvPr>
            <p:ph type="title"/>
          </p:nvPr>
        </p:nvSpPr>
        <p:spPr>
          <a:xfrm>
            <a:off x="165013" y="829765"/>
            <a:ext cx="4313603" cy="493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CA">
                <a:solidFill>
                  <a:schemeClr val="lt1"/>
                </a:solidFill>
              </a:rPr>
              <a:t>The Ultimate Goal </a:t>
            </a:r>
            <a:endParaRPr/>
          </a:p>
        </p:txBody>
      </p:sp>
      <p:sp>
        <p:nvSpPr>
          <p:cNvPr id="177" name="Google Shape;177;p2"/>
          <p:cNvSpPr/>
          <p:nvPr/>
        </p:nvSpPr>
        <p:spPr>
          <a:xfrm>
            <a:off x="4640580" y="2057400"/>
            <a:ext cx="27432" cy="27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>
            <a:spLocks noGrp="1"/>
          </p:cNvSpPr>
          <p:nvPr>
            <p:ph type="body" idx="1"/>
          </p:nvPr>
        </p:nvSpPr>
        <p:spPr>
          <a:xfrm>
            <a:off x="4881438" y="1515670"/>
            <a:ext cx="6377769" cy="458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produce a unified, evidence-based, and “caribou-first”  recovery plan.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"/>
          <p:cNvSpPr txBox="1"/>
          <p:nvPr/>
        </p:nvSpPr>
        <p:spPr>
          <a:xfrm>
            <a:off x="10111402" y="6422747"/>
            <a:ext cx="2295609" cy="421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143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6255"/>
              <a:buFont typeface="Arial"/>
              <a:buNone/>
            </a:pPr>
            <a:r>
              <a:rPr lang="en-CA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Moskowitz 2018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1"/>
          <p:cNvSpPr txBox="1"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Calibri"/>
              <a:buNone/>
            </a:pPr>
            <a:r>
              <a:rPr lang="en-CA" sz="4600" b="1"/>
              <a:t>Revelstoke Complex and Central Selkirks Caribou Recovery Plan</a:t>
            </a:r>
            <a:endParaRPr sz="4600"/>
          </a:p>
        </p:txBody>
      </p:sp>
      <p:sp>
        <p:nvSpPr>
          <p:cNvPr id="187" name="Google Shape;187;p11"/>
          <p:cNvSpPr txBox="1">
            <a:spLocks noGrp="1"/>
          </p:cNvSpPr>
          <p:nvPr>
            <p:ph type="body" idx="1"/>
          </p:nvPr>
        </p:nvSpPr>
        <p:spPr>
          <a:xfrm>
            <a:off x="638881" y="1922561"/>
            <a:ext cx="10909643" cy="552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CA" sz="2400"/>
              <a:t>The Landscape </a:t>
            </a:r>
            <a:endParaRPr/>
          </a:p>
        </p:txBody>
      </p:sp>
      <p:sp>
        <p:nvSpPr>
          <p:cNvPr id="188" name="Google Shape;188;p11"/>
          <p:cNvSpPr/>
          <p:nvPr/>
        </p:nvSpPr>
        <p:spPr>
          <a:xfrm>
            <a:off x="4450080" y="1850683"/>
            <a:ext cx="3291840" cy="18288"/>
          </a:xfrm>
          <a:custGeom>
            <a:avLst/>
            <a:gdLst/>
            <a:ahLst/>
            <a:cxnLst/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425" y="2077963"/>
            <a:ext cx="4651300" cy="45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54496" y="2866453"/>
            <a:ext cx="5614416" cy="315810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1"/>
          <p:cNvSpPr txBox="1"/>
          <p:nvPr/>
        </p:nvSpPr>
        <p:spPr>
          <a:xfrm>
            <a:off x="9542390" y="5697442"/>
            <a:ext cx="2006131" cy="264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16"/>
              <a:buFont typeface="Arial"/>
              <a:buNone/>
            </a:pPr>
            <a:r>
              <a:rPr lang="en-CA" sz="111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Vernett &amp; Kulkarni 2022 - CBC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3722095" y="5961489"/>
            <a:ext cx="1428627" cy="264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16"/>
              <a:buFont typeface="Arial"/>
              <a:buNone/>
            </a:pPr>
            <a:r>
              <a:rPr lang="en-CA" sz="111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Serrouya et al. 2019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2"/>
          <p:cNvSpPr txBox="1"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CA" sz="4000" b="1">
                <a:latin typeface="Calibri"/>
                <a:ea typeface="Calibri"/>
                <a:cs typeface="Calibri"/>
                <a:sym typeface="Calibri"/>
              </a:rPr>
              <a:t>Revelstoke Complex and Central Selkirks Caribou Recovery Plan</a:t>
            </a:r>
            <a:endParaRPr sz="3800"/>
          </a:p>
        </p:txBody>
      </p:sp>
      <p:sp>
        <p:nvSpPr>
          <p:cNvPr id="200" name="Google Shape;200;p12"/>
          <p:cNvSpPr/>
          <p:nvPr/>
        </p:nvSpPr>
        <p:spPr>
          <a:xfrm>
            <a:off x="758952" y="2395728"/>
            <a:ext cx="4243589" cy="18288"/>
          </a:xfrm>
          <a:custGeom>
            <a:avLst/>
            <a:gdLst/>
            <a:ahLst/>
            <a:cxnLst/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2"/>
          <p:cNvSpPr txBox="1">
            <a:spLocks noGrp="1"/>
          </p:cNvSpPr>
          <p:nvPr>
            <p:ph type="body" idx="1"/>
          </p:nvPr>
        </p:nvSpPr>
        <p:spPr>
          <a:xfrm>
            <a:off x="640080" y="2706624"/>
            <a:ext cx="5550513" cy="348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CA" sz="2200" b="1"/>
              <a:t>Disclaimer:</a:t>
            </a:r>
            <a:endParaRPr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It is important to state that the Southern Mountain Caribou are not at risk because of First Nations and the actions of Indigenous People.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Caribou are at risk because of habitat alteration that supports alternate prey and associated predators</a:t>
            </a:r>
            <a:endParaRPr/>
          </a:p>
        </p:txBody>
      </p:sp>
      <p:pic>
        <p:nvPicPr>
          <p:cNvPr id="202" name="Google Shape;20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0593" y="2360073"/>
            <a:ext cx="5550513" cy="3196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9"/>
          <p:cNvSpPr txBox="1"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CA" sz="3000" b="1">
                <a:latin typeface="Calibri"/>
                <a:ea typeface="Calibri"/>
                <a:cs typeface="Calibri"/>
                <a:sym typeface="Calibri"/>
              </a:rPr>
              <a:t>Revelstoke Complex and Central Selkirks Caribou Recovery Plan</a:t>
            </a:r>
            <a:endParaRPr sz="3000"/>
          </a:p>
        </p:txBody>
      </p:sp>
      <p:sp>
        <p:nvSpPr>
          <p:cNvPr id="210" name="Google Shape;210;p9"/>
          <p:cNvSpPr/>
          <p:nvPr/>
        </p:nvSpPr>
        <p:spPr>
          <a:xfrm>
            <a:off x="643278" y="2372868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"/>
          <p:cNvSpPr txBox="1">
            <a:spLocks noGrp="1"/>
          </p:cNvSpPr>
          <p:nvPr>
            <p:ph type="body" idx="1"/>
          </p:nvPr>
        </p:nvSpPr>
        <p:spPr>
          <a:xfrm>
            <a:off x="630936" y="2660904"/>
            <a:ext cx="4818888" cy="3547872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CA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CA" sz="2000" u="sng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https://bc-crp-apps.shinyapps.io/RCCSCTWG_Dashboard/_w_ae12df1d/_w_0bf7828d/</a:t>
            </a:r>
            <a:endParaRPr sz="2000">
              <a:solidFill>
                <a:srgbClr val="00B0F0"/>
              </a:solidFill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CA" sz="2000" b="1" i="0" u="none" strike="noStrike" cap="none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Core: </a:t>
            </a:r>
            <a:r>
              <a:rPr lang="en-CA" sz="2000" b="0" i="0" u="none" strike="noStrike" cap="none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Used directly by caribou – necessary habitat for survival</a:t>
            </a:r>
            <a:endParaRPr sz="1200" b="0" i="0" u="none" strike="noStrike" cap="none">
              <a:solidFill>
                <a:srgbClr val="FF66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0" i="0" u="none" strike="noStrike" cap="none">
              <a:solidFill>
                <a:srgbClr val="6E2F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CA" sz="20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Matrix: </a:t>
            </a:r>
            <a:r>
              <a:rPr lang="en-CA" sz="19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surrounds Core, where predator/prey dynamics impact caribou.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CA" sz="20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not directly used by caribou </a:t>
            </a:r>
            <a:endParaRPr sz="2000">
              <a:solidFill>
                <a:srgbClr val="FFC000"/>
              </a:solidFill>
            </a:endParaRPr>
          </a:p>
        </p:txBody>
      </p:sp>
      <p:pic>
        <p:nvPicPr>
          <p:cNvPr id="212" name="Google Shape;21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0061" y="164050"/>
            <a:ext cx="5560888" cy="652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 txBox="1"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CA" sz="4000" b="1">
                <a:latin typeface="Calibri"/>
                <a:ea typeface="Calibri"/>
                <a:cs typeface="Calibri"/>
                <a:sym typeface="Calibri"/>
              </a:rPr>
              <a:t>Revelstoke Complex and Central Selkirks Caribou Recovery Plan</a:t>
            </a:r>
            <a:endParaRPr sz="3800"/>
          </a:p>
        </p:txBody>
      </p:sp>
      <p:sp>
        <p:nvSpPr>
          <p:cNvPr id="220" name="Google Shape;220;p10"/>
          <p:cNvSpPr/>
          <p:nvPr/>
        </p:nvSpPr>
        <p:spPr>
          <a:xfrm>
            <a:off x="758952" y="2395728"/>
            <a:ext cx="4243589" cy="18288"/>
          </a:xfrm>
          <a:custGeom>
            <a:avLst/>
            <a:gdLst/>
            <a:ahLst/>
            <a:cxnLst/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 txBox="1">
            <a:spLocks noGrp="1"/>
          </p:cNvSpPr>
          <p:nvPr>
            <p:ph type="body" idx="1"/>
          </p:nvPr>
        </p:nvSpPr>
        <p:spPr>
          <a:xfrm>
            <a:off x="640080" y="2706624"/>
            <a:ext cx="6894576" cy="348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CA" sz="2200"/>
              <a:t>The Landscape- Habitat Status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/>
          </a:p>
        </p:txBody>
      </p:sp>
      <p:pic>
        <p:nvPicPr>
          <p:cNvPr id="222" name="Google Shape;22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58020" y="2597071"/>
            <a:ext cx="3567275" cy="4053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62917" y="237744"/>
            <a:ext cx="2608073" cy="2176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133" y="3441950"/>
            <a:ext cx="7928099" cy="23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CA" sz="4400" b="1">
                <a:latin typeface="Calibri"/>
                <a:ea typeface="Calibri"/>
                <a:cs typeface="Calibri"/>
                <a:sym typeface="Calibri"/>
              </a:rPr>
              <a:t>Revelstoke Complex and Central Selkirks Caribou Recovery Plan</a:t>
            </a:r>
            <a:endParaRPr sz="4200"/>
          </a:p>
        </p:txBody>
      </p:sp>
      <p:sp>
        <p:nvSpPr>
          <p:cNvPr id="231" name="Google Shape;231;p15"/>
          <p:cNvSpPr/>
          <p:nvPr/>
        </p:nvSpPr>
        <p:spPr>
          <a:xfrm>
            <a:off x="669036" y="1677373"/>
            <a:ext cx="10853928" cy="18288"/>
          </a:xfrm>
          <a:custGeom>
            <a:avLst/>
            <a:gdLst/>
            <a:ahLst/>
            <a:cxnLst/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5"/>
          <p:cNvSpPr txBox="1">
            <a:spLocks noGrp="1"/>
          </p:cNvSpPr>
          <p:nvPr>
            <p:ph type="body" idx="1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CA" sz="3200"/>
              <a:t>The Habitat Protection Tiers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CA" sz="3200"/>
              <a:t>Tier 1- </a:t>
            </a:r>
            <a:r>
              <a:rPr lang="en-CA" sz="3300"/>
              <a:t>Highest probability of</a:t>
            </a:r>
            <a:br>
              <a:rPr lang="en-CA" sz="3300"/>
            </a:br>
            <a:r>
              <a:rPr lang="en-CA" sz="3300"/>
              <a:t>self sustaining</a:t>
            </a:r>
            <a:endParaRPr sz="13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CA" sz="3200"/>
              <a:t>Tier 2- Moderate probability of self sustaining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</a:pPr>
            <a:r>
              <a:rPr lang="en-CA" sz="3200"/>
              <a:t>Tier 3- Lower probability of self sustaining</a:t>
            </a:r>
            <a:endParaRPr sz="3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Google Shape;238;p16"/>
          <p:cNvCxnSpPr/>
          <p:nvPr/>
        </p:nvCxnSpPr>
        <p:spPr>
          <a:xfrm>
            <a:off x="3487783" y="744583"/>
            <a:ext cx="0" cy="448056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9" name="Google Shape;239;p16"/>
          <p:cNvCxnSpPr/>
          <p:nvPr/>
        </p:nvCxnSpPr>
        <p:spPr>
          <a:xfrm rot="10800000">
            <a:off x="3487783" y="5225143"/>
            <a:ext cx="5408023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p16"/>
          <p:cNvSpPr txBox="1"/>
          <p:nvPr/>
        </p:nvSpPr>
        <p:spPr>
          <a:xfrm rot="-5400000">
            <a:off x="514338" y="2311154"/>
            <a:ext cx="3247660" cy="724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CA" sz="4000" b="1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Forest Age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6"/>
          <p:cNvSpPr txBox="1"/>
          <p:nvPr/>
        </p:nvSpPr>
        <p:spPr>
          <a:xfrm>
            <a:off x="2462347" y="4942877"/>
            <a:ext cx="205086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2000" b="1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Young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6"/>
          <p:cNvSpPr txBox="1"/>
          <p:nvPr/>
        </p:nvSpPr>
        <p:spPr>
          <a:xfrm>
            <a:off x="2500377" y="744582"/>
            <a:ext cx="205086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2000" b="1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Old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6"/>
          <p:cNvSpPr txBox="1"/>
          <p:nvPr/>
        </p:nvSpPr>
        <p:spPr>
          <a:xfrm>
            <a:off x="3924500" y="5740175"/>
            <a:ext cx="5499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CA" sz="40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Predator 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6"/>
          <p:cNvSpPr txBox="1"/>
          <p:nvPr/>
        </p:nvSpPr>
        <p:spPr>
          <a:xfrm>
            <a:off x="3344845" y="5398759"/>
            <a:ext cx="2050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20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Less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6"/>
          <p:cNvSpPr txBox="1"/>
          <p:nvPr/>
        </p:nvSpPr>
        <p:spPr>
          <a:xfrm>
            <a:off x="7981405" y="5398807"/>
            <a:ext cx="205086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20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More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6" name="Google Shape;246;p16"/>
          <p:cNvCxnSpPr/>
          <p:nvPr/>
        </p:nvCxnSpPr>
        <p:spPr>
          <a:xfrm>
            <a:off x="3757524" y="880936"/>
            <a:ext cx="4946694" cy="4080286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7" name="Google Shape;247;p16"/>
          <p:cNvSpPr/>
          <p:nvPr/>
        </p:nvSpPr>
        <p:spPr>
          <a:xfrm>
            <a:off x="3605349" y="640080"/>
            <a:ext cx="1690476" cy="1502229"/>
          </a:xfrm>
          <a:prstGeom prst="ellipse">
            <a:avLst/>
          </a:prstGeom>
          <a:noFill/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6"/>
          <p:cNvSpPr/>
          <p:nvPr/>
        </p:nvSpPr>
        <p:spPr>
          <a:xfrm rot="2773944">
            <a:off x="4649831" y="1806216"/>
            <a:ext cx="2159725" cy="1449415"/>
          </a:xfrm>
          <a:prstGeom prst="ellipse">
            <a:avLst/>
          </a:prstGeom>
          <a:noFill/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6"/>
          <p:cNvSpPr/>
          <p:nvPr/>
        </p:nvSpPr>
        <p:spPr>
          <a:xfrm rot="2773944">
            <a:off x="6506203" y="3229783"/>
            <a:ext cx="2159725" cy="1449415"/>
          </a:xfrm>
          <a:prstGeom prst="ellipse">
            <a:avLst/>
          </a:prstGeom>
          <a:noFill/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6"/>
          <p:cNvSpPr txBox="1"/>
          <p:nvPr/>
        </p:nvSpPr>
        <p:spPr>
          <a:xfrm rot="1534637">
            <a:off x="3689892" y="1090471"/>
            <a:ext cx="1828928" cy="64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C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Tier 1</a:t>
            </a:r>
            <a:r>
              <a:rPr lang="en-CA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C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High probability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6"/>
          <p:cNvSpPr txBox="1"/>
          <p:nvPr/>
        </p:nvSpPr>
        <p:spPr>
          <a:xfrm rot="2120304">
            <a:off x="4925428" y="1963102"/>
            <a:ext cx="1784738" cy="92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C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Tier 2</a:t>
            </a:r>
            <a:r>
              <a:rPr lang="en-CA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C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Moderate probability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6"/>
          <p:cNvSpPr txBox="1"/>
          <p:nvPr/>
        </p:nvSpPr>
        <p:spPr>
          <a:xfrm rot="2489301">
            <a:off x="6730597" y="3539090"/>
            <a:ext cx="1828618" cy="64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C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Tier 3</a:t>
            </a:r>
            <a:r>
              <a:rPr lang="en-CA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CA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Lower probability </a:t>
            </a:r>
            <a:r>
              <a:rPr lang="en-CA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6"/>
          <p:cNvSpPr txBox="1"/>
          <p:nvPr/>
        </p:nvSpPr>
        <p:spPr>
          <a:xfrm rot="-3002111">
            <a:off x="6671291" y="1692545"/>
            <a:ext cx="141197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2000" b="1" i="1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Caribou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2000" b="1" i="1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Sustained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6"/>
          <p:cNvSpPr txBox="1"/>
          <p:nvPr/>
        </p:nvSpPr>
        <p:spPr>
          <a:xfrm rot="-2319339">
            <a:off x="3478710" y="4341140"/>
            <a:ext cx="131981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2000" b="1" i="1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Caribou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CA" sz="2000" b="1" i="1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Extinction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6"/>
          <p:cNvSpPr txBox="1"/>
          <p:nvPr/>
        </p:nvSpPr>
        <p:spPr>
          <a:xfrm>
            <a:off x="161550" y="-91000"/>
            <a:ext cx="12262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CA" sz="3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Protection Options</a:t>
            </a:r>
            <a:r>
              <a:rPr lang="en-CA" sz="3200" b="0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CA" sz="3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Likelihood of Self Sustaining Caribou Population </a:t>
            </a:r>
            <a:r>
              <a:rPr lang="en-CA" sz="3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800" b="0" i="0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7"/>
          <p:cNvSpPr txBox="1">
            <a:spLocks noGrp="1"/>
          </p:cNvSpPr>
          <p:nvPr>
            <p:ph type="title"/>
          </p:nvPr>
        </p:nvSpPr>
        <p:spPr>
          <a:xfrm>
            <a:off x="640079" y="325369"/>
            <a:ext cx="4670097" cy="1956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CA" sz="5400" dirty="0">
                <a:latin typeface="Calibri"/>
                <a:ea typeface="Calibri"/>
                <a:cs typeface="Calibri"/>
                <a:sym typeface="Calibri"/>
              </a:rPr>
              <a:t>Tier 1:</a:t>
            </a:r>
            <a:br>
              <a:rPr lang="en-CA" sz="5400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CA" dirty="0">
                <a:latin typeface="Calibri"/>
                <a:ea typeface="Calibri"/>
                <a:cs typeface="Calibri"/>
                <a:sym typeface="Calibri"/>
              </a:rPr>
              <a:t>Highest probability of</a:t>
            </a:r>
            <a:br>
              <a:rPr lang="en-CA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CA" dirty="0">
                <a:latin typeface="Calibri"/>
                <a:ea typeface="Calibri"/>
                <a:cs typeface="Calibri"/>
                <a:sym typeface="Calibri"/>
              </a:rPr>
              <a:t>Self-Sustaining </a:t>
            </a:r>
            <a:endParaRPr dirty="0"/>
          </a:p>
        </p:txBody>
      </p:sp>
      <p:sp>
        <p:nvSpPr>
          <p:cNvPr id="262" name="Google Shape;262;p17"/>
          <p:cNvSpPr/>
          <p:nvPr/>
        </p:nvSpPr>
        <p:spPr>
          <a:xfrm>
            <a:off x="640080" y="2586994"/>
            <a:ext cx="3474720" cy="18288"/>
          </a:xfrm>
          <a:custGeom>
            <a:avLst/>
            <a:gdLst/>
            <a:ahLst/>
            <a:cxnLst/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7"/>
          <p:cNvSpPr txBox="1"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Restoring and maintaining habitat conditions that allow mountain caribou populations within planning units to withstand random events and other environmental variables without having habitat that requires long-term, predator-prey management</a:t>
            </a:r>
            <a:endParaRPr/>
          </a:p>
        </p:txBody>
      </p:sp>
      <p:pic>
        <p:nvPicPr>
          <p:cNvPr id="264" name="Google Shape;264;p17" descr="The Rare Inland Rainforest Around Kootenay Lake | Nelson Kootenay Lake  Tourism"/>
          <p:cNvPicPr preferRelativeResize="0"/>
          <p:nvPr/>
        </p:nvPicPr>
        <p:blipFill rotWithShape="1">
          <a:blip r:embed="rId3">
            <a:alphaModFix/>
          </a:blip>
          <a:srcRect l="37147" r="19220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 extrusionOk="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9"/>
          <p:cNvSpPr/>
          <p:nvPr/>
        </p:nvSpPr>
        <p:spPr>
          <a:xfrm>
            <a:off x="643278" y="2372868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9"/>
          <p:cNvSpPr txBox="1"/>
          <p:nvPr/>
        </p:nvSpPr>
        <p:spPr>
          <a:xfrm>
            <a:off x="630936" y="2660904"/>
            <a:ext cx="4818888" cy="354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10000"/>
          </a:bodyPr>
          <a:lstStyle/>
          <a:p>
            <a:pPr marL="2286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CA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Protecting all core that isn’t already protected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n-CA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CA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Manage all matrix to a maximum 12 % young forest (&lt; 40 yrs)</a:t>
            </a: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CA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Manage all unprotected area in a 30 km buffer to a maximum of 12 % disturbance including young forest (&lt;40 years)</a:t>
            </a: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17646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50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93771"/>
              <a:buFont typeface="Arial"/>
              <a:buNone/>
            </a:pPr>
            <a:endParaRPr sz="1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93771"/>
              <a:buFont typeface="Arial"/>
              <a:buNone/>
            </a:pPr>
            <a:endParaRPr sz="1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93771"/>
              <a:buFont typeface="Arial"/>
              <a:buNone/>
            </a:pPr>
            <a:endParaRPr sz="1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255" marR="0" lvl="0" indent="-30294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4567"/>
              <a:buFont typeface="Arial"/>
              <a:buChar char="•"/>
            </a:pPr>
            <a:r>
              <a:rPr lang="en-CA" sz="1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9"/>
          <p:cNvSpPr txBox="1"/>
          <p:nvPr/>
        </p:nvSpPr>
        <p:spPr>
          <a:xfrm>
            <a:off x="457201" y="349321"/>
            <a:ext cx="4443572" cy="2164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CA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Tier 1:</a:t>
            </a:r>
            <a:br>
              <a:rPr lang="en-CA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CA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Highest probability of self-sustaining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0863" y="114300"/>
            <a:ext cx="4924425" cy="662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8"/>
          <p:cNvSpPr txBox="1">
            <a:spLocks noGrp="1"/>
          </p:cNvSpPr>
          <p:nvPr>
            <p:ph type="title"/>
          </p:nvPr>
        </p:nvSpPr>
        <p:spPr>
          <a:xfrm>
            <a:off x="457201" y="412454"/>
            <a:ext cx="2591400" cy="21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CA" sz="3200">
                <a:latin typeface="Calibri"/>
                <a:ea typeface="Calibri"/>
                <a:cs typeface="Calibri"/>
                <a:sym typeface="Calibri"/>
              </a:rPr>
              <a:t>Tier 1:</a:t>
            </a:r>
            <a:br>
              <a:rPr lang="en-CA" sz="3200">
                <a:latin typeface="Calibri"/>
                <a:ea typeface="Calibri"/>
                <a:cs typeface="Calibri"/>
                <a:sym typeface="Calibri"/>
              </a:rPr>
            </a:br>
            <a:r>
              <a:rPr lang="en-CA" sz="3200">
                <a:latin typeface="Calibri"/>
                <a:ea typeface="Calibri"/>
                <a:cs typeface="Calibri"/>
                <a:sym typeface="Calibri"/>
              </a:rPr>
              <a:t>Highest probability of self-sustaining </a:t>
            </a:r>
            <a:endParaRPr/>
          </a:p>
        </p:txBody>
      </p:sp>
      <p:sp>
        <p:nvSpPr>
          <p:cNvPr id="281" name="Google Shape;281;p18"/>
          <p:cNvSpPr/>
          <p:nvPr/>
        </p:nvSpPr>
        <p:spPr>
          <a:xfrm>
            <a:off x="0" y="1134839"/>
            <a:ext cx="128100" cy="65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8"/>
          <p:cNvSpPr/>
          <p:nvPr/>
        </p:nvSpPr>
        <p:spPr>
          <a:xfrm rot="5400000">
            <a:off x="2245202" y="1452670"/>
            <a:ext cx="1463100" cy="1830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075" y="66675"/>
            <a:ext cx="7181850" cy="672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0"/>
          <p:cNvSpPr txBox="1"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CA" sz="3000">
                <a:latin typeface="Calibri"/>
                <a:ea typeface="Calibri"/>
                <a:cs typeface="Calibri"/>
                <a:sym typeface="Calibri"/>
              </a:rPr>
              <a:t>Tier 2:</a:t>
            </a:r>
            <a:br>
              <a:rPr lang="en-CA" sz="3000">
                <a:latin typeface="Calibri"/>
                <a:ea typeface="Calibri"/>
                <a:cs typeface="Calibri"/>
                <a:sym typeface="Calibri"/>
              </a:rPr>
            </a:br>
            <a:r>
              <a:rPr lang="en-CA" sz="3000">
                <a:latin typeface="Calibri"/>
                <a:ea typeface="Calibri"/>
                <a:cs typeface="Calibri"/>
                <a:sym typeface="Calibri"/>
              </a:rPr>
              <a:t>Moderate probability of Self Sustaining</a:t>
            </a:r>
            <a:endParaRPr/>
          </a:p>
        </p:txBody>
      </p:sp>
      <p:pic>
        <p:nvPicPr>
          <p:cNvPr id="291" name="Google Shape;291;p20"/>
          <p:cNvPicPr preferRelativeResize="0"/>
          <p:nvPr/>
        </p:nvPicPr>
        <p:blipFill rotWithShape="1">
          <a:blip r:embed="rId3">
            <a:alphaModFix/>
          </a:blip>
          <a:srcRect l="11778" t="-1" r="28350" b="44810"/>
          <a:stretch/>
        </p:blipFill>
        <p:spPr>
          <a:xfrm>
            <a:off x="630935" y="1460226"/>
            <a:ext cx="6016049" cy="364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0"/>
          <p:cNvSpPr/>
          <p:nvPr/>
        </p:nvSpPr>
        <p:spPr>
          <a:xfrm>
            <a:off x="6739128" y="2372868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0"/>
          <p:cNvSpPr txBox="1">
            <a:spLocks noGrp="1"/>
          </p:cNvSpPr>
          <p:nvPr>
            <p:ph type="body" idx="1"/>
          </p:nvPr>
        </p:nvSpPr>
        <p:spPr>
          <a:xfrm>
            <a:off x="6739128" y="2664886"/>
            <a:ext cx="4818888" cy="355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CA" sz="2200"/>
              <a:t>Restoring and maintaining enough habitat to achieve a population able to withstand random events and other environmental variables with ongoing management of predators and their primary prey. </a:t>
            </a:r>
            <a:endParaRPr/>
          </a:p>
        </p:txBody>
      </p:sp>
      <p:sp>
        <p:nvSpPr>
          <p:cNvPr id="294" name="Google Shape;294;p20"/>
          <p:cNvSpPr txBox="1"/>
          <p:nvPr/>
        </p:nvSpPr>
        <p:spPr>
          <a:xfrm>
            <a:off x="630935" y="5174656"/>
            <a:ext cx="4176272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CA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Laforme Creek, North of Revelstoke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2"/>
          <p:cNvSpPr txBox="1"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CA"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Tier 2:</a:t>
            </a:r>
            <a:br>
              <a:rPr lang="en-CA"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CA"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moderate probability of self-sustaining</a:t>
            </a:r>
            <a:endParaRPr/>
          </a:p>
        </p:txBody>
      </p:sp>
      <p:sp>
        <p:nvSpPr>
          <p:cNvPr id="302" name="Google Shape;302;p22"/>
          <p:cNvSpPr/>
          <p:nvPr/>
        </p:nvSpPr>
        <p:spPr>
          <a:xfrm>
            <a:off x="643278" y="2372868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2"/>
          <p:cNvSpPr txBox="1"/>
          <p:nvPr/>
        </p:nvSpPr>
        <p:spPr>
          <a:xfrm>
            <a:off x="630936" y="2660904"/>
            <a:ext cx="5465064" cy="39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Protect 95% Utilized Distribution within Core (Central Selkirks, Columbia North)</a:t>
            </a:r>
            <a:b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Protect 90% Utilized Distribution for Groundhog within Core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50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Managed to a 12 % disturbance within </a:t>
            </a:r>
            <a:r>
              <a:rPr lang="en-CA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30 km buffer from the proposed protected area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50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50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50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77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CA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CA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5213" y="0"/>
            <a:ext cx="4924425" cy="678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1"/>
          <p:cNvSpPr txBox="1"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CA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Tier 2:</a:t>
            </a:r>
            <a:br>
              <a:rPr lang="en-CA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CA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moderate probability of Self-Sustaining</a:t>
            </a:r>
            <a:endParaRPr/>
          </a:p>
        </p:txBody>
      </p:sp>
      <p:sp>
        <p:nvSpPr>
          <p:cNvPr id="311" name="Google Shape;311;p21"/>
          <p:cNvSpPr/>
          <p:nvPr/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1"/>
          <p:cNvSpPr/>
          <p:nvPr/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050" y="153675"/>
            <a:ext cx="7021876" cy="655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 txBox="1">
            <a:spLocks noGrp="1"/>
          </p:cNvSpPr>
          <p:nvPr>
            <p:ph type="title"/>
          </p:nvPr>
        </p:nvSpPr>
        <p:spPr>
          <a:xfrm>
            <a:off x="6657714" y="467271"/>
            <a:ext cx="4674682" cy="205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CA" sz="5600">
                <a:latin typeface="Calibri"/>
                <a:ea typeface="Calibri"/>
                <a:cs typeface="Calibri"/>
                <a:sym typeface="Calibri"/>
              </a:rPr>
              <a:t>Tier 3:</a:t>
            </a:r>
            <a:br>
              <a:rPr lang="en-CA" sz="5600">
                <a:latin typeface="Calibri"/>
                <a:ea typeface="Calibri"/>
                <a:cs typeface="Calibri"/>
                <a:sym typeface="Calibri"/>
              </a:rPr>
            </a:br>
            <a:r>
              <a:rPr lang="en-CA" sz="5600">
                <a:latin typeface="Calibri"/>
                <a:ea typeface="Calibri"/>
                <a:cs typeface="Calibri"/>
                <a:sym typeface="Calibri"/>
              </a:rPr>
              <a:t>Low probability of self-sustaining </a:t>
            </a:r>
            <a:endParaRPr/>
          </a:p>
        </p:txBody>
      </p:sp>
      <p:sp>
        <p:nvSpPr>
          <p:cNvPr id="321" name="Google Shape;321;p23"/>
          <p:cNvSpPr/>
          <p:nvPr/>
        </p:nvSpPr>
        <p:spPr>
          <a:xfrm>
            <a:off x="322965" y="554152"/>
            <a:ext cx="5742189" cy="5742189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23" descr="Splatsin opposes old-growth logging north of Revelstoke - Salmon Arm  Observer"/>
          <p:cNvPicPr preferRelativeResize="0"/>
          <p:nvPr/>
        </p:nvPicPr>
        <p:blipFill rotWithShape="1">
          <a:blip r:embed="rId3">
            <a:alphaModFix/>
          </a:blip>
          <a:srcRect l="16875" r="16876" b="2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 extrusionOk="0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23" name="Google Shape;323;p23"/>
          <p:cNvSpPr/>
          <p:nvPr/>
        </p:nvSpPr>
        <p:spPr>
          <a:xfrm>
            <a:off x="1004956" y="703679"/>
            <a:ext cx="171515" cy="171515"/>
          </a:xfrm>
          <a:custGeom>
            <a:avLst/>
            <a:gdLst/>
            <a:ahLst/>
            <a:cxnLst/>
            <a:rect l="l" t="t" r="r" b="b"/>
            <a:pathLst>
              <a:path w="171515" h="171515" extrusionOk="0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3"/>
          <p:cNvSpPr/>
          <p:nvPr/>
        </p:nvSpPr>
        <p:spPr>
          <a:xfrm>
            <a:off x="422753" y="1562696"/>
            <a:ext cx="157545" cy="157545"/>
          </a:xfrm>
          <a:custGeom>
            <a:avLst/>
            <a:gdLst/>
            <a:ahLst/>
            <a:cxnLst/>
            <a:rect l="l" t="t" r="r" b="b"/>
            <a:pathLst>
              <a:path w="157545" h="157545" extrusionOk="0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3"/>
          <p:cNvSpPr txBox="1">
            <a:spLocks noGrp="1"/>
          </p:cNvSpPr>
          <p:nvPr>
            <p:ph type="body" idx="1"/>
          </p:nvPr>
        </p:nvSpPr>
        <p:spPr>
          <a:xfrm>
            <a:off x="6657715" y="2519793"/>
            <a:ext cx="4429868" cy="3384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</a:pPr>
            <a:endParaRPr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CA" sz="1800"/>
              <a:t>Maintain populations at their current levels or, where necessary, increase populations to the minimum viable size (e.g., 75-100 animals). With this small population size, a subpopulation will likely decline to where it is highly vulnerable, and management of predators and their primary prey will likely need to be aggressive. </a:t>
            </a:r>
            <a:endParaRPr/>
          </a:p>
        </p:txBody>
      </p:sp>
      <p:sp>
        <p:nvSpPr>
          <p:cNvPr id="326" name="Google Shape;326;p23"/>
          <p:cNvSpPr/>
          <p:nvPr/>
        </p:nvSpPr>
        <p:spPr>
          <a:xfrm>
            <a:off x="5454149" y="5775082"/>
            <a:ext cx="112426" cy="112426"/>
          </a:xfrm>
          <a:custGeom>
            <a:avLst/>
            <a:gdLst/>
            <a:ahLst/>
            <a:cxnLst/>
            <a:rect l="l" t="t" r="r" b="b"/>
            <a:pathLst>
              <a:path w="112426" h="112426" extrusionOk="0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7" name="Google Shape;327;p23"/>
          <p:cNvCxnSpPr/>
          <p:nvPr/>
        </p:nvCxnSpPr>
        <p:spPr>
          <a:xfrm>
            <a:off x="11586162" y="3619272"/>
            <a:ext cx="0" cy="3238728"/>
          </a:xfrm>
          <a:prstGeom prst="straightConnector1">
            <a:avLst/>
          </a:prstGeom>
          <a:noFill/>
          <a:ln w="25400" cap="sq" cmpd="sng">
            <a:solidFill>
              <a:schemeClr val="accent1"/>
            </a:solidFill>
            <a:prstDash val="solid"/>
            <a:bevel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5"/>
          <p:cNvSpPr txBox="1"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CA"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Tier 3: </a:t>
            </a:r>
            <a:br>
              <a:rPr lang="en-CA" sz="3800"/>
            </a:br>
            <a:r>
              <a:rPr lang="en-CA" sz="3800"/>
              <a:t>Low probability of </a:t>
            </a:r>
            <a:r>
              <a:rPr lang="en-CA"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Self-Sustaining</a:t>
            </a:r>
            <a:endParaRPr/>
          </a:p>
        </p:txBody>
      </p:sp>
      <p:sp>
        <p:nvSpPr>
          <p:cNvPr id="335" name="Google Shape;335;p25"/>
          <p:cNvSpPr/>
          <p:nvPr/>
        </p:nvSpPr>
        <p:spPr>
          <a:xfrm>
            <a:off x="643278" y="2372868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5"/>
          <p:cNvSpPr txBox="1"/>
          <p:nvPr/>
        </p:nvSpPr>
        <p:spPr>
          <a:xfrm>
            <a:off x="630936" y="2660904"/>
            <a:ext cx="4818888" cy="354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10000"/>
          </a:bodyPr>
          <a:lstStyle/>
          <a:p>
            <a:pPr marL="0" marR="0" lvl="0" indent="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51351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19976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51351"/>
              <a:buFont typeface="Arial"/>
              <a:buChar char="•"/>
            </a:pPr>
            <a: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90% UD’s for Columbia North and Central Selkirk</a:t>
            </a:r>
            <a:b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19976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51351"/>
              <a:buFont typeface="Arial"/>
              <a:buChar char="•"/>
            </a:pPr>
            <a: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80% UD’s for Groundhog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50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51351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19976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51351"/>
              <a:buFont typeface="Arial"/>
              <a:buChar char="•"/>
            </a:pPr>
            <a: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Manage all areas outside 90% and 80% UD protection within 30km at 12% disturbance cap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199766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51351"/>
              <a:buFont typeface="Arial"/>
              <a:buChar char="•"/>
            </a:pPr>
            <a:b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51351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77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51351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535" marR="0" lvl="0" indent="-18535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97297"/>
              <a:buFont typeface="Arial"/>
              <a:buChar char="•"/>
            </a:pPr>
            <a:r>
              <a:rPr lang="en-CA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1013" y="38100"/>
            <a:ext cx="4962525" cy="678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4"/>
          <p:cNvSpPr/>
          <p:nvPr/>
        </p:nvSpPr>
        <p:spPr>
          <a:xfrm>
            <a:off x="643278" y="4409267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4"/>
          <p:cNvSpPr txBox="1">
            <a:spLocks noGrp="1"/>
          </p:cNvSpPr>
          <p:nvPr>
            <p:ph type="title"/>
          </p:nvPr>
        </p:nvSpPr>
        <p:spPr>
          <a:xfrm>
            <a:off x="301183" y="2584343"/>
            <a:ext cx="3939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CA" sz="5600">
                <a:latin typeface="Calibri"/>
                <a:ea typeface="Calibri"/>
                <a:cs typeface="Calibri"/>
                <a:sym typeface="Calibri"/>
              </a:rPr>
              <a:t>Tier 3:</a:t>
            </a:r>
            <a:br>
              <a:rPr lang="en-CA" sz="5600">
                <a:latin typeface="Calibri"/>
                <a:ea typeface="Calibri"/>
                <a:cs typeface="Calibri"/>
                <a:sym typeface="Calibri"/>
              </a:rPr>
            </a:br>
            <a:r>
              <a:rPr lang="en-CA" sz="5600">
                <a:latin typeface="Calibri"/>
                <a:ea typeface="Calibri"/>
                <a:cs typeface="Calibri"/>
                <a:sym typeface="Calibri"/>
              </a:rPr>
              <a:t>Low probability of self-sustaining </a:t>
            </a:r>
            <a:endParaRPr/>
          </a:p>
        </p:txBody>
      </p:sp>
      <p:pic>
        <p:nvPicPr>
          <p:cNvPr id="346" name="Google Shape;34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3788" y="28575"/>
            <a:ext cx="7267575" cy="680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52f6ac86dd_0_57"/>
          <p:cNvSpPr txBox="1">
            <a:spLocks noGrp="1"/>
          </p:cNvSpPr>
          <p:nvPr>
            <p:ph type="title"/>
          </p:nvPr>
        </p:nvSpPr>
        <p:spPr>
          <a:xfrm>
            <a:off x="162675" y="86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All Tiers overlapped</a:t>
            </a:r>
            <a:endParaRPr/>
          </a:p>
        </p:txBody>
      </p:sp>
      <p:sp>
        <p:nvSpPr>
          <p:cNvPr id="353" name="Google Shape;353;g252f6ac86dd_0_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4" name="Google Shape;354;g252f6ac86dd_0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3260" y="353275"/>
            <a:ext cx="5736114" cy="6151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alibri"/>
              <a:buNone/>
            </a:pPr>
            <a:r>
              <a:rPr lang="en-CA" sz="4200" b="1">
                <a:latin typeface="Calibri"/>
                <a:ea typeface="Calibri"/>
                <a:cs typeface="Calibri"/>
                <a:sym typeface="Calibri"/>
              </a:rPr>
              <a:t>Revelstoke Complex and Central Selkirks Caribou Technical Working Group</a:t>
            </a:r>
            <a:endParaRPr sz="4200"/>
          </a:p>
        </p:txBody>
      </p:sp>
      <p:sp>
        <p:nvSpPr>
          <p:cNvPr id="362" name="Google Shape;362;p26"/>
          <p:cNvSpPr/>
          <p:nvPr/>
        </p:nvSpPr>
        <p:spPr>
          <a:xfrm>
            <a:off x="669036" y="1677373"/>
            <a:ext cx="10853928" cy="18288"/>
          </a:xfrm>
          <a:custGeom>
            <a:avLst/>
            <a:gdLst/>
            <a:ahLst/>
            <a:cxnLst/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6"/>
          <p:cNvSpPr txBox="1">
            <a:spLocks noGrp="1"/>
          </p:cNvSpPr>
          <p:nvPr>
            <p:ph type="body" idx="1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CA" sz="1800">
                <a:latin typeface="Arial"/>
                <a:ea typeface="Arial"/>
                <a:cs typeface="Arial"/>
                <a:sym typeface="Arial"/>
              </a:rPr>
              <a:t>The Complexity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CA" sz="18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CA" sz="1800"/>
              <a:t>Legality,  title and rights, reconciliation, courts, federal species at risk act, economics, Forestry tenures, ENGO, Recreation Tourism industry.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CA" sz="1800" b="0" i="0"/>
              <a:t>overlapping mandate between ministries/agencies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CA" sz="1800"/>
              <a:t>High level of uncertainties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CA" sz="1800"/>
              <a:t>The TWG conversation is layered with forestry history of forestry disturbance -without FN having seen any benefits.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CA" sz="1800"/>
              <a:t>Indigenous communities have recently been part of the forestry conversation and revenue sharing, however, now they are placed in a difficult situation to be also part of the caribou stewardship solution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CA" sz="1800" b="0" i="0"/>
              <a:t> High stakes including economic, environmental, social and political stakes – and, as a result – intense scrutiny from technical, public and political domains</a:t>
            </a:r>
            <a:endParaRPr sz="18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CA" sz="1800"/>
              <a:t>  </a:t>
            </a:r>
            <a:r>
              <a:rPr lang="en-CA" sz="1800" b="1" i="0"/>
              <a:t>Growing expectation</a:t>
            </a:r>
            <a:r>
              <a:rPr lang="en-CA" sz="1800" b="0" i="0"/>
              <a:t>s – for quality, consistency, and transparency in decision-making.</a:t>
            </a:r>
            <a:endParaRPr/>
          </a:p>
          <a:p>
            <a: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1800"/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</a:pPr>
            <a:endParaRPr sz="17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52f6ac86dd_2_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g252f6ac86dd_2_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1" name="Google Shape;371;g252f6ac86dd_2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52f6ac86dd_0_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252f6ac86dd_0_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g252f6ac86dd_0_6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0" name="Google Shape;380;g252f6ac86dd_0_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52f6ac86dd_0_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g252f6ac86dd_0_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g252f6ac86dd_0_7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9" name="Google Shape;389;g252f6ac86dd_0_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52f6ac86dd_0_3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g252f6ac86dd_0_3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g252f6ac86dd_0_3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8" name="Google Shape;398;g252f6ac86dd_0_3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52f6ac86dd_0_1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g252f6ac86dd_0_111"/>
          <p:cNvSpPr txBox="1">
            <a:spLocks noGrp="1"/>
          </p:cNvSpPr>
          <p:nvPr>
            <p:ph type="title"/>
          </p:nvPr>
        </p:nvSpPr>
        <p:spPr>
          <a:xfrm>
            <a:off x="6739128" y="638089"/>
            <a:ext cx="4818900" cy="14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CA" sz="3000" b="1">
                <a:latin typeface="Calibri"/>
                <a:ea typeface="Calibri"/>
                <a:cs typeface="Calibri"/>
                <a:sym typeface="Calibri"/>
              </a:rPr>
              <a:t>Revelstoke Complex and Central Selkirks Caribou Recovery Plan</a:t>
            </a:r>
            <a:endParaRPr sz="3000"/>
          </a:p>
        </p:txBody>
      </p:sp>
      <p:pic>
        <p:nvPicPr>
          <p:cNvPr id="406" name="Google Shape;406;g252f6ac86dd_0_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0650" y="640080"/>
            <a:ext cx="3639541" cy="5577838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g252f6ac86dd_0_111"/>
          <p:cNvSpPr/>
          <p:nvPr/>
        </p:nvSpPr>
        <p:spPr>
          <a:xfrm>
            <a:off x="6739128" y="2372868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g252f6ac86dd_0_111"/>
          <p:cNvSpPr txBox="1">
            <a:spLocks noGrp="1"/>
          </p:cNvSpPr>
          <p:nvPr>
            <p:ph type="body" idx="1"/>
          </p:nvPr>
        </p:nvSpPr>
        <p:spPr>
          <a:xfrm>
            <a:off x="6739128" y="2664886"/>
            <a:ext cx="4818900" cy="3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</a:pPr>
            <a:r>
              <a:rPr lang="en-CA" sz="2100"/>
              <a:t>The Landscape- Biodiversity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CA" sz="2000">
                <a:latin typeface="Arial"/>
                <a:ea typeface="Arial"/>
                <a:cs typeface="Arial"/>
                <a:sym typeface="Arial"/>
              </a:rPr>
              <a:t>Caribou are an umbrella species for a multitude of values and species that promote ecosystem health and resilience.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CA" sz="2000">
                <a:latin typeface="Arial"/>
                <a:ea typeface="Arial"/>
                <a:cs typeface="Arial"/>
                <a:sym typeface="Arial"/>
              </a:rPr>
              <a:t>Caribou are an indicator for ecosystem health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CA" sz="2000">
                <a:latin typeface="Arial"/>
                <a:ea typeface="Arial"/>
                <a:cs typeface="Arial"/>
                <a:sym typeface="Arial"/>
              </a:rPr>
              <a:t>Protection of caribou habitat is critical for the future health of caribou populations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52f6ac86dd_0_3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g252f6ac86dd_0_3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g252f6ac86dd_0_3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52f6ac86dd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APPENDIX </a:t>
            </a:r>
            <a:endParaRPr/>
          </a:p>
        </p:txBody>
      </p:sp>
      <p:pic>
        <p:nvPicPr>
          <p:cNvPr id="423" name="Google Shape;423;g252f6ac86d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4050" y="283337"/>
            <a:ext cx="4409075" cy="6291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52f6ac86dd_0_2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430" name="Google Shape;430;g252f6ac86dd_0_2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431" name="Google Shape;431;g252f6ac86dd_0_2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52f6ac86dd_0_14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g252f6ac86dd_0_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CA" sz="4200"/>
              <a:t>Revelstoke Complex and Central Selkirks Caribou Recovery Plan </a:t>
            </a:r>
            <a:br>
              <a:rPr lang="en-CA" sz="4200"/>
            </a:br>
            <a:endParaRPr sz="4200"/>
          </a:p>
        </p:txBody>
      </p:sp>
      <p:sp>
        <p:nvSpPr>
          <p:cNvPr id="438" name="Google Shape;438;g252f6ac86dd_0_14"/>
          <p:cNvSpPr/>
          <p:nvPr/>
        </p:nvSpPr>
        <p:spPr>
          <a:xfrm>
            <a:off x="669036" y="1677373"/>
            <a:ext cx="10853928" cy="18288"/>
          </a:xfrm>
          <a:custGeom>
            <a:avLst/>
            <a:gdLst/>
            <a:ahLst/>
            <a:cxnLst/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g252f6ac86dd_0_14"/>
          <p:cNvSpPr txBox="1">
            <a:spLocks noGrp="1"/>
          </p:cNvSpPr>
          <p:nvPr>
            <p:ph type="body" idx="1"/>
          </p:nvPr>
        </p:nvSpPr>
        <p:spPr>
          <a:xfrm>
            <a:off x="838200" y="1929384"/>
            <a:ext cx="10515600" cy="42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CA" sz="2200"/>
              <a:t> </a:t>
            </a:r>
            <a:r>
              <a:rPr lang="en-CA"/>
              <a:t>Today’s objectives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CA"/>
              <a:t>Understanding the complexity and uniqueness of the Revelstoke Complex and Central Selkirks Caribou Areas and TWG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CA" sz="2800"/>
              <a:t>The legislative context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CA" sz="2800"/>
              <a:t>The People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CA" sz="2800"/>
              <a:t>The Landscape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CA" sz="2800"/>
              <a:t>The Caribou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CA" sz="2800"/>
              <a:t>The Habitat Protection Tiers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CA" sz="2800"/>
              <a:t>The social and economic context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/>
          </a:p>
          <a:p>
            <a:pPr marL="685800" lvl="1" indent="-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/>
          </a:p>
          <a:p>
            <a:pPr marL="685800" lvl="1" indent="-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52f6ac86dd_0_21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g252f6ac86dd_0_21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400" cy="14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CA" sz="3000" b="1"/>
              <a:t>The legislative context</a:t>
            </a:r>
            <a:br>
              <a:rPr lang="en-CA" sz="3000" b="1"/>
            </a:br>
            <a:r>
              <a:rPr lang="en-CA" sz="3000" b="1"/>
              <a:t>Species at Risk Act- Federal</a:t>
            </a:r>
            <a:br>
              <a:rPr lang="en-CA" sz="3000" b="1"/>
            </a:br>
            <a:endParaRPr sz="3000"/>
          </a:p>
        </p:txBody>
      </p:sp>
      <p:sp>
        <p:nvSpPr>
          <p:cNvPr id="447" name="Google Shape;447;g252f6ac86dd_0_21"/>
          <p:cNvSpPr/>
          <p:nvPr/>
        </p:nvSpPr>
        <p:spPr>
          <a:xfrm>
            <a:off x="572493" y="1681544"/>
            <a:ext cx="10972800" cy="18288"/>
          </a:xfrm>
          <a:custGeom>
            <a:avLst/>
            <a:gdLst/>
            <a:ahLst/>
            <a:cxnLst/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4510"/>
            </a:schemeClr>
          </a:solidFill>
          <a:ln w="44450" cap="rnd" cmpd="sng">
            <a:solidFill>
              <a:schemeClr val="accent2">
                <a:alpha val="7451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g252f6ac86dd_0_21"/>
          <p:cNvSpPr txBox="1">
            <a:spLocks noGrp="1"/>
          </p:cNvSpPr>
          <p:nvPr>
            <p:ph type="body" idx="1"/>
          </p:nvPr>
        </p:nvSpPr>
        <p:spPr>
          <a:xfrm>
            <a:off x="572493" y="2071316"/>
            <a:ext cx="6713700" cy="41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The Federal government is responsible for conservation efforts for caribou under SARA (2002)</a:t>
            </a:r>
            <a:endParaRPr/>
          </a:p>
          <a:p>
            <a:pPr marL="685800" lvl="1" indent="-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Recovery Strategy document (2014)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Southern Mountain Caribou are facing imminent threats to their recovery (2018)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BC and Canada signed a Bilateral Conservation Agreement under Section 11 of  SARA (2021)</a:t>
            </a:r>
            <a:endParaRPr/>
          </a:p>
          <a:p>
            <a:pPr marL="16002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If BC government does not act, the Federal government would put protection order.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CA" sz="1800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449" name="Google Shape;449;g252f6ac86dd_0_21"/>
          <p:cNvPicPr preferRelativeResize="0"/>
          <p:nvPr/>
        </p:nvPicPr>
        <p:blipFill rotWithShape="1">
          <a:blip r:embed="rId3">
            <a:alphaModFix/>
          </a:blip>
          <a:srcRect l="9434" r="10475"/>
          <a:stretch/>
        </p:blipFill>
        <p:spPr>
          <a:xfrm>
            <a:off x="7675658" y="2093976"/>
            <a:ext cx="3941065" cy="4096511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g252f6ac86dd_0_21"/>
          <p:cNvSpPr txBox="1"/>
          <p:nvPr/>
        </p:nvSpPr>
        <p:spPr>
          <a:xfrm>
            <a:off x="7675658" y="5780837"/>
            <a:ext cx="3941100" cy="409800"/>
          </a:xfrm>
          <a:prstGeom prst="rect">
            <a:avLst/>
          </a:prstGeom>
          <a:solidFill>
            <a:srgbClr val="000000">
              <a:alpha val="4941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CA" sz="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https://www.canada.ca/en/environment-climate-change/services/species-risk-public-registry/conservation-agreements/southern-mountain-caribou-british-colombia-2020.html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52f6ac86dd_0_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g252f6ac86dd_0_31"/>
          <p:cNvSpPr txBox="1">
            <a:spLocks noGrp="1"/>
          </p:cNvSpPr>
          <p:nvPr>
            <p:ph type="title"/>
          </p:nvPr>
        </p:nvSpPr>
        <p:spPr>
          <a:xfrm>
            <a:off x="6739128" y="638089"/>
            <a:ext cx="4818900" cy="14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CA" sz="3000" b="1"/>
              <a:t>The legislative context</a:t>
            </a:r>
            <a:br>
              <a:rPr lang="en-CA" sz="3000" b="1"/>
            </a:br>
            <a:r>
              <a:rPr lang="en-CA" sz="3000" b="1"/>
              <a:t>UNDRIP, DRIPA</a:t>
            </a:r>
            <a:br>
              <a:rPr lang="en-CA" sz="3000" b="1">
                <a:latin typeface="Arial"/>
                <a:ea typeface="Arial"/>
                <a:cs typeface="Arial"/>
                <a:sym typeface="Arial"/>
              </a:rPr>
            </a:br>
            <a:endParaRPr sz="3000"/>
          </a:p>
        </p:txBody>
      </p:sp>
      <p:pic>
        <p:nvPicPr>
          <p:cNvPr id="457" name="Google Shape;457;g252f6ac86dd_0_31" descr="A picture containing outdoor, snow, plant, linedraw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936" y="1607069"/>
            <a:ext cx="5458967" cy="3643861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g252f6ac86dd_0_31"/>
          <p:cNvSpPr/>
          <p:nvPr/>
        </p:nvSpPr>
        <p:spPr>
          <a:xfrm>
            <a:off x="6739128" y="2372868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g252f6ac86dd_0_31"/>
          <p:cNvSpPr txBox="1">
            <a:spLocks noGrp="1"/>
          </p:cNvSpPr>
          <p:nvPr>
            <p:ph type="body" idx="1"/>
          </p:nvPr>
        </p:nvSpPr>
        <p:spPr>
          <a:xfrm>
            <a:off x="6739128" y="2664886"/>
            <a:ext cx="4818900" cy="31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CA" sz="2200" b="0" i="0">
                <a:latin typeface="Calibri"/>
                <a:ea typeface="Calibri"/>
                <a:cs typeface="Calibri"/>
                <a:sym typeface="Calibri"/>
              </a:rPr>
              <a:t>On Nov. 28, 2019, B.C. implemented the UN Declaration through legislation by passing the B.C. Declaration Act.</a:t>
            </a:r>
            <a:endParaRPr/>
          </a:p>
          <a:p>
            <a:pPr marL="228600" lvl="0" indent="-19716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commitment to Reconciliation</a:t>
            </a:r>
            <a:endParaRPr/>
          </a:p>
          <a:p>
            <a:pPr marL="228600" lvl="0" indent="-19716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CA" sz="2200" b="0" i="0">
                <a:latin typeface="Calibri"/>
                <a:ea typeface="Calibri"/>
                <a:cs typeface="Calibri"/>
                <a:sym typeface="Calibri"/>
              </a:rPr>
              <a:t>Reconciliation In the TWG context: supports the </a:t>
            </a: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CA" sz="2200" b="0" i="0">
                <a:latin typeface="Calibri"/>
                <a:ea typeface="Calibri"/>
                <a:cs typeface="Calibri"/>
                <a:sym typeface="Calibri"/>
              </a:rPr>
              <a:t>ollaborative work on the co-development of recommendations for caribou recovery</a:t>
            </a:r>
            <a:endParaRPr/>
          </a:p>
          <a:p>
            <a:pPr marL="228600" lvl="0" indent="-19716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CA" sz="2200">
                <a:latin typeface="Calibri"/>
                <a:ea typeface="Calibri"/>
                <a:cs typeface="Calibri"/>
                <a:sym typeface="Calibri"/>
              </a:rPr>
              <a:t>The TWG is embracing its work through an ethical space approach.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2200" b="0" i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2200" b="0" i="0">
              <a:latin typeface="Arial"/>
              <a:ea typeface="Arial"/>
              <a:cs typeface="Arial"/>
              <a:sym typeface="Arial"/>
            </a:endParaRPr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endParaRPr sz="2200" b="0" i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52f6ac86dd_0_39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g252f6ac86dd_0_39"/>
          <p:cNvSpPr txBox="1">
            <a:spLocks noGrp="1"/>
          </p:cNvSpPr>
          <p:nvPr>
            <p:ph type="title"/>
          </p:nvPr>
        </p:nvSpPr>
        <p:spPr>
          <a:xfrm>
            <a:off x="5297762" y="329184"/>
            <a:ext cx="6251100" cy="17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CA" sz="3000" b="1"/>
              <a:t>The legislative context  and the Revelstoke Complex and Central Selkirks Caribou Technical Working Group</a:t>
            </a:r>
            <a:br>
              <a:rPr lang="en-CA" sz="3000"/>
            </a:br>
            <a:endParaRPr sz="3000"/>
          </a:p>
        </p:txBody>
      </p:sp>
      <p:pic>
        <p:nvPicPr>
          <p:cNvPr id="467" name="Google Shape;467;g252f6ac86dd_0_39"/>
          <p:cNvPicPr preferRelativeResize="0"/>
          <p:nvPr/>
        </p:nvPicPr>
        <p:blipFill rotWithShape="1">
          <a:blip r:embed="rId3">
            <a:alphaModFix/>
          </a:blip>
          <a:srcRect l="24204" r="37933"/>
          <a:stretch/>
        </p:blipFill>
        <p:spPr>
          <a:xfrm>
            <a:off x="1" y="10"/>
            <a:ext cx="4657344" cy="6858000"/>
          </a:xfrm>
          <a:custGeom>
            <a:avLst/>
            <a:gdLst/>
            <a:ahLst/>
            <a:cxnLst/>
            <a:rect l="l" t="t" r="r" b="b"/>
            <a:pathLst>
              <a:path w="4657344" h="6858000" extrusionOk="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68" name="Google Shape;468;g252f6ac86dd_0_39"/>
          <p:cNvSpPr/>
          <p:nvPr/>
        </p:nvSpPr>
        <p:spPr>
          <a:xfrm>
            <a:off x="5297762" y="2374947"/>
            <a:ext cx="4243589" cy="18288"/>
          </a:xfrm>
          <a:custGeom>
            <a:avLst/>
            <a:gdLst/>
            <a:ahLst/>
            <a:cxnLst/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g252f6ac86dd_0_39"/>
          <p:cNvSpPr txBox="1">
            <a:spLocks noGrp="1"/>
          </p:cNvSpPr>
          <p:nvPr>
            <p:ph type="body" idx="1"/>
          </p:nvPr>
        </p:nvSpPr>
        <p:spPr>
          <a:xfrm>
            <a:off x="4902739" y="2478024"/>
            <a:ext cx="7003800" cy="38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br>
              <a:rPr lang="en-CA" sz="1600"/>
            </a:br>
            <a:r>
              <a:rPr lang="en-CA" sz="2200"/>
              <a:t>Through the Canada-BC Section 11, BC has committed to collaborate with First Nations (Sec.7) and engage with communities and stakeholders (Sec.8) to support the recovery of southern mountain Caribou </a:t>
            </a:r>
            <a:r>
              <a:rPr lang="en-CA" sz="2200" i="0"/>
              <a:t>to self-sustaining populations.</a:t>
            </a:r>
            <a:br>
              <a:rPr lang="en-CA" sz="2200" i="0"/>
            </a:br>
            <a:br>
              <a:rPr lang="en-CA" sz="2200" i="0"/>
            </a:br>
            <a:r>
              <a:rPr lang="en-CA" sz="2200" i="0"/>
              <a:t>And to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br>
              <a:rPr lang="en-CA" sz="2200" i="0"/>
            </a:br>
            <a:r>
              <a:rPr lang="en-CA" sz="2200"/>
              <a:t>Developing and implementing Conservation and Recovery Measures</a:t>
            </a:r>
            <a:r>
              <a:rPr lang="en-CA" sz="1600"/>
              <a:t>. </a:t>
            </a:r>
            <a:br>
              <a:rPr lang="en-CA" sz="1600"/>
            </a:br>
            <a:r>
              <a:rPr lang="en-CA" sz="1600"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ts val="2200"/>
              <a:buNone/>
            </a:pPr>
            <a:r>
              <a:rPr lang="en-CA" sz="2200">
                <a:solidFill>
                  <a:srgbClr val="92D050"/>
                </a:solidFill>
              </a:rPr>
              <a:t>The Technical working group is one option for collaboration under section 7</a:t>
            </a:r>
            <a:br>
              <a:rPr lang="en-CA" sz="1600">
                <a:solidFill>
                  <a:srgbClr val="92D050"/>
                </a:solidFill>
              </a:rPr>
            </a:br>
            <a:br>
              <a:rPr lang="en-CA" sz="1400">
                <a:latin typeface="Calibri"/>
                <a:ea typeface="Calibri"/>
                <a:cs typeface="Calibri"/>
                <a:sym typeface="Calibri"/>
              </a:rPr>
            </a:b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52f6ac86dd_0_48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g252f6ac86dd_0_48"/>
          <p:cNvSpPr txBox="1">
            <a:spLocks noGrp="1"/>
          </p:cNvSpPr>
          <p:nvPr>
            <p:ph type="title"/>
          </p:nvPr>
        </p:nvSpPr>
        <p:spPr>
          <a:xfrm>
            <a:off x="640080" y="325369"/>
            <a:ext cx="4368600" cy="19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</a:pPr>
            <a:r>
              <a:rPr lang="en-CA" sz="3400" b="1">
                <a:latin typeface="Calibri"/>
                <a:ea typeface="Calibri"/>
                <a:cs typeface="Calibri"/>
                <a:sym typeface="Calibri"/>
              </a:rPr>
              <a:t>Revelstoke Complex and Central Selkirks Caribou Technical Working Group</a:t>
            </a:r>
            <a:endParaRPr sz="3400"/>
          </a:p>
        </p:txBody>
      </p:sp>
      <p:sp>
        <p:nvSpPr>
          <p:cNvPr id="477" name="Google Shape;477;g252f6ac86dd_0_48"/>
          <p:cNvSpPr/>
          <p:nvPr/>
        </p:nvSpPr>
        <p:spPr>
          <a:xfrm>
            <a:off x="640080" y="2586994"/>
            <a:ext cx="3474720" cy="18288"/>
          </a:xfrm>
          <a:custGeom>
            <a:avLst/>
            <a:gdLst/>
            <a:ahLst/>
            <a:cxnLst/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g252f6ac86dd_0_48"/>
          <p:cNvSpPr txBox="1">
            <a:spLocks noGrp="1"/>
          </p:cNvSpPr>
          <p:nvPr>
            <p:ph type="body" idx="1"/>
          </p:nvPr>
        </p:nvSpPr>
        <p:spPr>
          <a:xfrm>
            <a:off x="640080" y="2872899"/>
            <a:ext cx="4243500" cy="3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CA" sz="2000">
                <a:latin typeface="Arial"/>
                <a:ea typeface="Arial"/>
                <a:cs typeface="Arial"/>
                <a:sym typeface="Arial"/>
              </a:rPr>
              <a:t>The People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CA" sz="1800"/>
              <a:t>Eight Indigenous communities/organizations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CA" sz="1800"/>
              <a:t>Federal representatives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CA" sz="1800"/>
              <a:t>Provincial representatives from the Caribou Recovery Program, Research (old growth), District MOF, Region MOF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CA" sz="1800"/>
              <a:t>Consulting Biologists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CA" sz="2000" b="1"/>
              <a:t>The focus is on Caribou First Solutions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CA" sz="1800">
                <a:latin typeface="Calibri"/>
                <a:ea typeface="Calibri"/>
                <a:cs typeface="Calibri"/>
                <a:sym typeface="Calibri"/>
              </a:rPr>
              <a:t>Indigenous Nations have expressed that caribou hold  immense cultural significance and are a vital part of their identity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9" name="Google Shape;479;g252f6ac86dd_0_48"/>
          <p:cNvPicPr preferRelativeResize="0"/>
          <p:nvPr/>
        </p:nvPicPr>
        <p:blipFill rotWithShape="1">
          <a:blip r:embed="rId3">
            <a:alphaModFix/>
          </a:blip>
          <a:srcRect l="20737" r="12560"/>
          <a:stretch/>
        </p:blipFill>
        <p:spPr>
          <a:xfrm>
            <a:off x="5311702" y="10"/>
            <a:ext cx="6878775" cy="6858000"/>
          </a:xfrm>
          <a:custGeom>
            <a:avLst/>
            <a:gdLst/>
            <a:ahLst/>
            <a:cxnLst/>
            <a:rect l="l" t="t" r="r" b="b"/>
            <a:pathLst>
              <a:path w="6878775" h="6858000" extrusionOk="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52f6ac86dd_0_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g252f6ac86dd_0_84"/>
          <p:cNvSpPr txBox="1">
            <a:spLocks noGrp="1"/>
          </p:cNvSpPr>
          <p:nvPr>
            <p:ph type="title"/>
          </p:nvPr>
        </p:nvSpPr>
        <p:spPr>
          <a:xfrm>
            <a:off x="630936" y="640080"/>
            <a:ext cx="4818900" cy="14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CA" sz="3000" b="1">
                <a:latin typeface="Calibri"/>
                <a:ea typeface="Calibri"/>
                <a:cs typeface="Calibri"/>
                <a:sym typeface="Calibri"/>
              </a:rPr>
              <a:t>Revelstoke Complex and Central Selkirks Caribou Recovery Plan</a:t>
            </a:r>
            <a:endParaRPr sz="3000"/>
          </a:p>
        </p:txBody>
      </p:sp>
      <p:sp>
        <p:nvSpPr>
          <p:cNvPr id="492" name="Google Shape;492;g252f6ac86dd_0_84"/>
          <p:cNvSpPr/>
          <p:nvPr/>
        </p:nvSpPr>
        <p:spPr>
          <a:xfrm>
            <a:off x="643278" y="2372868"/>
            <a:ext cx="3255095" cy="18288"/>
          </a:xfrm>
          <a:custGeom>
            <a:avLst/>
            <a:gdLst/>
            <a:ahLst/>
            <a:cxnLst/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g252f6ac86dd_0_84"/>
          <p:cNvSpPr txBox="1">
            <a:spLocks noGrp="1"/>
          </p:cNvSpPr>
          <p:nvPr>
            <p:ph type="body" idx="1"/>
          </p:nvPr>
        </p:nvSpPr>
        <p:spPr>
          <a:xfrm>
            <a:off x="630936" y="2660904"/>
            <a:ext cx="4818900" cy="3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CA" sz="2000">
                <a:latin typeface="Arial"/>
                <a:ea typeface="Arial"/>
                <a:cs typeface="Arial"/>
                <a:sym typeface="Arial"/>
              </a:rPr>
              <a:t>6 herds within RCCS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CA" sz="2000">
                <a:latin typeface="Arial"/>
                <a:ea typeface="Arial"/>
                <a:cs typeface="Arial"/>
                <a:sym typeface="Arial"/>
              </a:rPr>
              <a:t>3 priority herds where recovery is likely: Columbia North, Groundhog, and Central Selkirks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CA" sz="2000">
                <a:latin typeface="Arial"/>
                <a:ea typeface="Arial"/>
                <a:cs typeface="Arial"/>
                <a:sym typeface="Arial"/>
              </a:rPr>
              <a:t>Efforts : Maternity penning, Predator management, Prey management,  habitat restoration, additional habitat protection and Matrix management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CA" sz="2000">
                <a:latin typeface="Arial"/>
                <a:ea typeface="Arial"/>
                <a:cs typeface="Arial"/>
                <a:sym typeface="Arial"/>
              </a:rPr>
              <a:t>The most critical action for recovery is habitat protection 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</p:txBody>
      </p:sp>
      <p:pic>
        <p:nvPicPr>
          <p:cNvPr id="494" name="Google Shape;494;g252f6ac86dd_0_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1568" y="30801"/>
            <a:ext cx="5274518" cy="6187118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g252f6ac86dd_0_84"/>
          <p:cNvSpPr txBox="1"/>
          <p:nvPr/>
        </p:nvSpPr>
        <p:spPr>
          <a:xfrm>
            <a:off x="6426878" y="486191"/>
            <a:ext cx="14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n=42 (2023)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6" name="Google Shape;496;g252f6ac86dd_0_84"/>
          <p:cNvCxnSpPr>
            <a:stCxn id="495" idx="2"/>
          </p:cNvCxnSpPr>
          <p:nvPr/>
        </p:nvCxnSpPr>
        <p:spPr>
          <a:xfrm>
            <a:off x="7149278" y="855491"/>
            <a:ext cx="597300" cy="593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97" name="Google Shape;497;g252f6ac86dd_0_84"/>
          <p:cNvSpPr txBox="1"/>
          <p:nvPr/>
        </p:nvSpPr>
        <p:spPr>
          <a:xfrm>
            <a:off x="7631029" y="147247"/>
            <a:ext cx="14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n=209 (2023)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8" name="Google Shape;498;g252f6ac86dd_0_84"/>
          <p:cNvCxnSpPr/>
          <p:nvPr/>
        </p:nvCxnSpPr>
        <p:spPr>
          <a:xfrm>
            <a:off x="8183253" y="485825"/>
            <a:ext cx="546300" cy="1104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99" name="Google Shape;499;g252f6ac86dd_0_84"/>
          <p:cNvSpPr txBox="1"/>
          <p:nvPr/>
        </p:nvSpPr>
        <p:spPr>
          <a:xfrm>
            <a:off x="8040082" y="3873175"/>
            <a:ext cx="14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n=9 (2023)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0" name="Google Shape;500;g252f6ac86dd_0_84"/>
          <p:cNvCxnSpPr/>
          <p:nvPr/>
        </p:nvCxnSpPr>
        <p:spPr>
          <a:xfrm rot="10800000">
            <a:off x="8762489" y="3260575"/>
            <a:ext cx="0" cy="612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01" name="Google Shape;501;g252f6ac86dd_0_84"/>
          <p:cNvSpPr txBox="1"/>
          <p:nvPr/>
        </p:nvSpPr>
        <p:spPr>
          <a:xfrm>
            <a:off x="8183253" y="5045547"/>
            <a:ext cx="14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n=28 (2023)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2" name="Google Shape;502;g252f6ac86dd_0_84"/>
          <p:cNvCxnSpPr/>
          <p:nvPr/>
        </p:nvCxnSpPr>
        <p:spPr>
          <a:xfrm rot="10800000" flipH="1">
            <a:off x="9087364" y="4704257"/>
            <a:ext cx="898800" cy="343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03" name="Google Shape;503;g252f6ac86dd_0_84"/>
          <p:cNvSpPr txBox="1"/>
          <p:nvPr/>
        </p:nvSpPr>
        <p:spPr>
          <a:xfrm>
            <a:off x="9986211" y="1780654"/>
            <a:ext cx="14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n=0 (2023)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4" name="Google Shape;504;g252f6ac86dd_0_84"/>
          <p:cNvCxnSpPr/>
          <p:nvPr/>
        </p:nvCxnSpPr>
        <p:spPr>
          <a:xfrm flipH="1">
            <a:off x="9627947" y="2121408"/>
            <a:ext cx="791400" cy="778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05" name="Google Shape;505;g252f6ac86dd_0_84"/>
          <p:cNvSpPr txBox="1"/>
          <p:nvPr/>
        </p:nvSpPr>
        <p:spPr>
          <a:xfrm>
            <a:off x="9998312" y="1140574"/>
            <a:ext cx="14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n=0 (2022)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6" name="Google Shape;506;g252f6ac86dd_0_84"/>
          <p:cNvCxnSpPr/>
          <p:nvPr/>
        </p:nvCxnSpPr>
        <p:spPr>
          <a:xfrm flipH="1">
            <a:off x="9627995" y="1481328"/>
            <a:ext cx="695100" cy="218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52f6ac86dd_0_1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g252f6ac86dd_0_10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52f6ac86dd_0_120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g252f6ac86dd_0_120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400" cy="14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Calibri"/>
              <a:buNone/>
            </a:pPr>
            <a:r>
              <a:rPr lang="en-CA" sz="4600" b="1">
                <a:latin typeface="Calibri"/>
                <a:ea typeface="Calibri"/>
                <a:cs typeface="Calibri"/>
                <a:sym typeface="Calibri"/>
              </a:rPr>
              <a:t>Revelstoke Complex and Central Selkirks Caribou Recovery Plan</a:t>
            </a:r>
            <a:endParaRPr sz="4600"/>
          </a:p>
        </p:txBody>
      </p:sp>
      <p:sp>
        <p:nvSpPr>
          <p:cNvPr id="521" name="Google Shape;521;g252f6ac86dd_0_120"/>
          <p:cNvSpPr/>
          <p:nvPr/>
        </p:nvSpPr>
        <p:spPr>
          <a:xfrm>
            <a:off x="572493" y="1681544"/>
            <a:ext cx="10972800" cy="18288"/>
          </a:xfrm>
          <a:custGeom>
            <a:avLst/>
            <a:gdLst/>
            <a:ahLst/>
            <a:cxnLst/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4510"/>
            </a:schemeClr>
          </a:solidFill>
          <a:ln w="44450" cap="rnd" cmpd="sng">
            <a:solidFill>
              <a:schemeClr val="accent2">
                <a:alpha val="7451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g252f6ac86dd_0_120"/>
          <p:cNvSpPr txBox="1">
            <a:spLocks noGrp="1"/>
          </p:cNvSpPr>
          <p:nvPr>
            <p:ph type="body" idx="1"/>
          </p:nvPr>
        </p:nvSpPr>
        <p:spPr>
          <a:xfrm>
            <a:off x="572493" y="2071316"/>
            <a:ext cx="6713700" cy="41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CA" sz="2200"/>
              <a:t>The Landscape- Biodiversity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>
                <a:latin typeface="Arial"/>
                <a:ea typeface="Arial"/>
                <a:cs typeface="Arial"/>
                <a:sym typeface="Arial"/>
              </a:rPr>
              <a:t>Additional caribou habitat protection will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protect at-risk Old Growth forests,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other species at risk (grizzly bears, wolverines,  amphibians, and many plants)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Increase watershed security,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Support the health of fish spawning streams, including salmon  and westslope cutthroat trout streams,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store carbon and create carbon offsets,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CA" sz="2200"/>
              <a:t>support implementation of the Nature Agreement, and BC’s commitment to protect 30% of ecosystems by 2030 (30X30)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3" name="Google Shape;523;g252f6ac86dd_0_120"/>
          <p:cNvPicPr preferRelativeResize="0"/>
          <p:nvPr/>
        </p:nvPicPr>
        <p:blipFill rotWithShape="1">
          <a:blip r:embed="rId3">
            <a:alphaModFix/>
          </a:blip>
          <a:srcRect t="22037" b="7"/>
          <a:stretch/>
        </p:blipFill>
        <p:spPr>
          <a:xfrm>
            <a:off x="7675658" y="2093976"/>
            <a:ext cx="3941063" cy="4096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1812</Words>
  <Application>Microsoft Office PowerPoint</Application>
  <PresentationFormat>Widescreen</PresentationFormat>
  <Paragraphs>268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1_Office Theme</vt:lpstr>
      <vt:lpstr>Office Theme</vt:lpstr>
      <vt:lpstr>Revelstoke Complex and Central Selkirks  Caribou Recovery Planning Options  Chief and Council Presentation     Summer 2023</vt:lpstr>
      <vt:lpstr>The Ultimate Goal </vt:lpstr>
      <vt:lpstr>Revelstoke Complex and Central Selkirks Caribou Recovery Plan</vt:lpstr>
      <vt:lpstr>Revelstoke Complex and Central Selkirks Caribou Recovery Plan</vt:lpstr>
      <vt:lpstr>Revelstoke Complex and Central Selkirks Caribou Recovery Plan</vt:lpstr>
      <vt:lpstr>Revelstoke Complex and Central Selkirks Caribou Recovery Plan</vt:lpstr>
      <vt:lpstr>Revelstoke Complex and Central Selkirks Caribou Recovery Plan</vt:lpstr>
      <vt:lpstr>PowerPoint Presentation</vt:lpstr>
      <vt:lpstr>Tier 1: Highest probability of Self-Sustaining </vt:lpstr>
      <vt:lpstr>PowerPoint Presentation</vt:lpstr>
      <vt:lpstr>Tier 1: Highest probability of self-sustaining </vt:lpstr>
      <vt:lpstr>Tier 2: Moderate probability of Self Sustaining</vt:lpstr>
      <vt:lpstr>Tier 2: moderate probability of self-sustaining</vt:lpstr>
      <vt:lpstr>Tier 2: moderate probability of Self-Sustaining</vt:lpstr>
      <vt:lpstr>Tier 3: Low probability of self-sustaining </vt:lpstr>
      <vt:lpstr>Tier 3:  Low probability of Self-Sustaining</vt:lpstr>
      <vt:lpstr>Tier 3: Low probability of self-sustaining </vt:lpstr>
      <vt:lpstr>All Tiers overlapped</vt:lpstr>
      <vt:lpstr>Revelstoke Complex and Central Selkirks Caribou Technical Working Group</vt:lpstr>
      <vt:lpstr>PowerPoint Presentation</vt:lpstr>
      <vt:lpstr>PowerPoint Presentation</vt:lpstr>
      <vt:lpstr>PowerPoint Presentation</vt:lpstr>
      <vt:lpstr>PowerPoint Presentation</vt:lpstr>
      <vt:lpstr>Revelstoke Complex and Central Selkirks Caribou Recovery Plan</vt:lpstr>
      <vt:lpstr>PowerPoint Presentation</vt:lpstr>
      <vt:lpstr>APPENDIX </vt:lpstr>
      <vt:lpstr>PowerPoint Presentation</vt:lpstr>
      <vt:lpstr>Revelstoke Complex and Central Selkirks Caribou Recovery Plan  </vt:lpstr>
      <vt:lpstr>The legislative context Species at Risk Act- Federal </vt:lpstr>
      <vt:lpstr>The legislative context UNDRIP, DRIPA </vt:lpstr>
      <vt:lpstr>The legislative context  and the Revelstoke Complex and Central Selkirks Caribou Technical Working Group </vt:lpstr>
      <vt:lpstr>Revelstoke Complex and Central Selkirks Caribou Technical Working Group</vt:lpstr>
      <vt:lpstr>PowerPoint Presentation</vt:lpstr>
      <vt:lpstr>Revelstoke Complex and Central Selkirks Caribou Recovery Plan</vt:lpstr>
      <vt:lpstr>PowerPoint Presentation</vt:lpstr>
      <vt:lpstr>Revelstoke Complex and Central Selkirks Caribou Recovery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Revelstoke Complex and Central Selkirks  Caribou Recovery Planning Options  Chief and Council Presentation     Summer 2023</dc:title>
  <dc:creator>Lachance, Genevieve E LWRS:EX</dc:creator>
  <cp:lastModifiedBy>Lachance, Genevieve E WLRS:EX</cp:lastModifiedBy>
  <cp:revision>2</cp:revision>
  <dcterms:created xsi:type="dcterms:W3CDTF">2023-02-13T21:32:41Z</dcterms:created>
  <dcterms:modified xsi:type="dcterms:W3CDTF">2023-06-20T23:36:06Z</dcterms:modified>
</cp:coreProperties>
</file>